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ropbox.com/s/wcth3i32mpgxzgi/Wheat_Grain_Dataset_easy.zip?e=3&amp;file_subpath=%2Feasy&amp;dl=0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usiness-standard.com/article/companies/britannia-eyes-wheat-import-after-duty-cut-116092800774_1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conomictimes.indiatimes.com/news/economy/agriculture/indias-wheat-output-may-touch-new-record-of-114-million-tonnes-in-2023-24-provided-normal-temperature/articleshow/106517430.cms?from=mdr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k.springer.com/chapter/10.1007/978-3-030-90673-3_4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dani.com/businesses/agri-logistics" TargetMode="External"/><Relationship Id="rId3" Type="http://schemas.openxmlformats.org/officeDocument/2006/relationships/hyperlink" Target="https://www.businesstoday.in/latest/corporate/story/adani-wilmar-to-enter-whole-wheat-category-with-brand-fortune-382957-2023-05-26#:~:text=The%20company%20has%20announced%20its,MP%20Grade%201%20wheat%20seeds" TargetMode="External"/><Relationship Id="rId4" Type="http://schemas.openxmlformats.org/officeDocument/2006/relationships/hyperlink" Target="https://tradebrains.in/top-rice-and-wheat-stocks-in-india/" TargetMode="External"/><Relationship Id="rId5" Type="http://schemas.openxmlformats.org/officeDocument/2006/relationships/hyperlink" Target="https://www.equitymaster.com/stock-screener/top-wheat-and-rice-companies-in-india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e68340a4b_0_2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e68340a4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e68340a4b_0_2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e68340a4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e68340a4b_0_26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e68340a4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e68340a4b_0_3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e68340a4b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043ae80aa_0_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043ae80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https://www.dropbox.com/s/wcth3i32mpgxzgi/Wheat_Grain_Dataset_easy.zip?e=3&amp;file_subpath=%2Feasy&amp;dl=0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043ae80aa_0_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043ae80a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043ae80aa_0_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043ae80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e68340a4b_0_3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e68340a4b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043ae80aa_0_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043ae80a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043ae80aa_0_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043ae80a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043ae80aa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043ae80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043ae80aa_2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043ae80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043ae80aa_3_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d043ae80aa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043ae80aa_0_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043ae80a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e68340a4b_0_3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e68340a4b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d043ae80aa_0_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d043ae80a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043ae80aa_2_5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043ae80aa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https://www.tradeindia.com/blog/wheat-flour-market-in-india-growth-forecast/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e68340a4b_0_2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e68340a4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https://www.business-standard.com/article/companies/britannia-eyes-wheat-import-after-duty-cut-116092800774_1.html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e68340a4b_0_2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e68340a4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https://economictimes.indiatimes.com/news/economy/agriculture/indias-wheat-output-may-touch-new-record-of-114-million-tonnes-in-2023-24-provided-normal-temperature/articleshow/106517430.cms?from=mdr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043ae80aa_0_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043ae80a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https://link.springer.com/chapter/10.1007/978-3-030-90673-3_4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e68340a4b_0_2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e68340a4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e68340a4b_0_2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e68340a4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https://www.adani.com/businesses/agri-logistics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https://www.businesstoday.in/latest/corporate/story/adani-wilmar-to-enter-whole-wheat-category-with-brand-fortune-382957-2023-05-26#:~:text=The%20company%20has%20announced%20its,MP%20Grade%201%20wheat%20seeds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https://tradebrains.in/top-rice-and-wheat-stocks-in-india/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https://www.equitymaster.com/stock-screener/top-wheat-and-rice-companies-in-india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e68340a4b_0_2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e68340a4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8" name="Google Shape;8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1"/>
          <p:cNvSpPr/>
          <p:nvPr/>
        </p:nvSpPr>
        <p:spPr>
          <a:xfrm flipH="1" rot="-5400000">
            <a:off x="8479719" y="6106921"/>
            <a:ext cx="954077" cy="342900"/>
          </a:xfrm>
          <a:prstGeom prst="triangle">
            <a:avLst>
              <a:gd fmla="val 50000" name="adj"/>
            </a:avLst>
          </a:prstGeom>
          <a:solidFill>
            <a:srgbClr val="D6E3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2"/>
          <p:cNvSpPr/>
          <p:nvPr/>
        </p:nvSpPr>
        <p:spPr>
          <a:xfrm flipH="1" rot="-5400000">
            <a:off x="8479718" y="6106920"/>
            <a:ext cx="954077" cy="342900"/>
          </a:xfrm>
          <a:prstGeom prst="triangle">
            <a:avLst>
              <a:gd fmla="val 50000" name="adj"/>
            </a:avLst>
          </a:prstGeom>
          <a:solidFill>
            <a:srgbClr val="D6E3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3"/>
          <p:cNvSpPr/>
          <p:nvPr/>
        </p:nvSpPr>
        <p:spPr>
          <a:xfrm flipH="1" rot="-5400000">
            <a:off x="8479718" y="6106920"/>
            <a:ext cx="954077" cy="342900"/>
          </a:xfrm>
          <a:prstGeom prst="triangle">
            <a:avLst>
              <a:gd fmla="val 50000" name="adj"/>
            </a:avLst>
          </a:prstGeom>
          <a:solidFill>
            <a:srgbClr val="D6E3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5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13" name="Google Shape;11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5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20" name="Google Shape;120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6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27" name="Google Shape;12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7"/>
          <p:cNvSpPr txBox="1"/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8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35" name="Google Shape;135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8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2" type="body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44" name="Google Shape;144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9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20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51" name="Google Shape;151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20"/>
          <p:cNvSpPr txBox="1"/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1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158" name="Google Shape;158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 flipH="1" rot="-5400000">
            <a:off x="8479719" y="6106921"/>
            <a:ext cx="954077" cy="342900"/>
          </a:xfrm>
          <a:prstGeom prst="triangle">
            <a:avLst>
              <a:gd fmla="val 50000" name="adj"/>
            </a:avLst>
          </a:prstGeom>
          <a:solidFill>
            <a:srgbClr val="D6E3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65" name="Google Shape;165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2"/>
          <p:cNvSpPr txBox="1"/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22"/>
          <p:cNvSpPr txBox="1"/>
          <p:nvPr>
            <p:ph idx="2" type="body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4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176" name="Google Shape;176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4"/>
          <p:cNvSpPr txBox="1"/>
          <p:nvPr>
            <p:ph hasCustomPrompt="1" type="title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 Content w Images">
  <p:cSld name="Title and 3 Col Content w Image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22997" y="-10806"/>
            <a:ext cx="2334414" cy="24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600671" y="6227064"/>
            <a:ext cx="7941564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600671" y="4768916"/>
            <a:ext cx="2565000" cy="1052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3290369" y="4768916"/>
            <a:ext cx="2565000" cy="1052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5980068" y="4768916"/>
            <a:ext cx="2565000" cy="1052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4" type="body"/>
          </p:nvPr>
        </p:nvSpPr>
        <p:spPr>
          <a:xfrm>
            <a:off x="600671" y="4147059"/>
            <a:ext cx="2565000" cy="460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5" type="body"/>
          </p:nvPr>
        </p:nvSpPr>
        <p:spPr>
          <a:xfrm>
            <a:off x="3290369" y="4147059"/>
            <a:ext cx="2565000" cy="460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6" type="body"/>
          </p:nvPr>
        </p:nvSpPr>
        <p:spPr>
          <a:xfrm>
            <a:off x="5980068" y="4147059"/>
            <a:ext cx="2565000" cy="460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/>
          <p:nvPr>
            <p:ph idx="7" type="pic"/>
          </p:nvPr>
        </p:nvSpPr>
        <p:spPr>
          <a:xfrm>
            <a:off x="600643" y="3125087"/>
            <a:ext cx="633128" cy="844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"/>
          <p:cNvSpPr/>
          <p:nvPr>
            <p:ph idx="8" type="pic"/>
          </p:nvPr>
        </p:nvSpPr>
        <p:spPr>
          <a:xfrm>
            <a:off x="3289746" y="3125087"/>
            <a:ext cx="633128" cy="844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"/>
          <p:cNvSpPr/>
          <p:nvPr>
            <p:ph idx="9" type="pic"/>
          </p:nvPr>
        </p:nvSpPr>
        <p:spPr>
          <a:xfrm>
            <a:off x="5966949" y="3125087"/>
            <a:ext cx="633128" cy="844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" name="Google Shape;40;p4"/>
          <p:cNvCxnSpPr/>
          <p:nvPr/>
        </p:nvCxnSpPr>
        <p:spPr>
          <a:xfrm>
            <a:off x="3228020" y="2743200"/>
            <a:ext cx="0" cy="3644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4"/>
          <p:cNvCxnSpPr/>
          <p:nvPr/>
        </p:nvCxnSpPr>
        <p:spPr>
          <a:xfrm>
            <a:off x="5917720" y="2743200"/>
            <a:ext cx="0" cy="36449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4"/>
          <p:cNvSpPr/>
          <p:nvPr/>
        </p:nvSpPr>
        <p:spPr>
          <a:xfrm flipH="1" rot="-5400000">
            <a:off x="8479717" y="6106919"/>
            <a:ext cx="954077" cy="342900"/>
          </a:xfrm>
          <a:prstGeom prst="triangle">
            <a:avLst>
              <a:gd fmla="val 50000" name="adj"/>
            </a:avLst>
          </a:prstGeom>
          <a:solidFill>
            <a:srgbClr val="D6E3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"/>
          <p:cNvSpPr/>
          <p:nvPr/>
        </p:nvSpPr>
        <p:spPr>
          <a:xfrm flipH="1" rot="-5400000">
            <a:off x="8479719" y="6106921"/>
            <a:ext cx="954077" cy="342900"/>
          </a:xfrm>
          <a:prstGeom prst="triangle">
            <a:avLst>
              <a:gd fmla="val 50000" name="adj"/>
            </a:avLst>
          </a:prstGeom>
          <a:solidFill>
            <a:srgbClr val="D6E3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1" name="Google Shape;71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0"/>
          <p:cNvSpPr/>
          <p:nvPr/>
        </p:nvSpPr>
        <p:spPr>
          <a:xfrm flipH="1" rot="-5400000">
            <a:off x="8479719" y="6106921"/>
            <a:ext cx="954077" cy="342900"/>
          </a:xfrm>
          <a:prstGeom prst="triangle">
            <a:avLst>
              <a:gd fmla="val 50000" name="adj"/>
            </a:avLst>
          </a:prstGeom>
          <a:solidFill>
            <a:srgbClr val="D6E3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arjun-bakshi09/" TargetMode="External"/><Relationship Id="rId4" Type="http://schemas.openxmlformats.org/officeDocument/2006/relationships/hyperlink" Target="https://www.linkedin.com/in/disha-varshney-757728127/" TargetMode="External"/><Relationship Id="rId5" Type="http://schemas.openxmlformats.org/officeDocument/2006/relationships/hyperlink" Target="https://www.linkedin.com/in/sachin-singl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ink.springer.com/chapter/10.1007/978-3-030-90673-3_4" TargetMode="External"/><Relationship Id="rId4" Type="http://schemas.openxmlformats.org/officeDocument/2006/relationships/hyperlink" Target="https://www.researchgate.net/publication/372080763_Inspection_and_classification_of_wheat_quality_using_image_processing" TargetMode="External"/><Relationship Id="rId5" Type="http://schemas.openxmlformats.org/officeDocument/2006/relationships/hyperlink" Target="https://www.sciencedirect.com/science/article/abs/pii/S016816992200734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ctrTitle"/>
          </p:nvPr>
        </p:nvSpPr>
        <p:spPr>
          <a:xfrm>
            <a:off x="500850" y="1763275"/>
            <a:ext cx="7945500" cy="19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Ninjacart Hackathon</a:t>
            </a:r>
            <a:endParaRPr sz="6000"/>
          </a:p>
        </p:txBody>
      </p:sp>
      <p:sp>
        <p:nvSpPr>
          <p:cNvPr id="188" name="Google Shape;188;p26"/>
          <p:cNvSpPr txBox="1"/>
          <p:nvPr>
            <p:ph idx="1" type="subTitle"/>
          </p:nvPr>
        </p:nvSpPr>
        <p:spPr>
          <a:xfrm>
            <a:off x="692700" y="2966026"/>
            <a:ext cx="8140800" cy="3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Instant Crop Quality Inspection Platform for procurement agents and farmers</a:t>
            </a:r>
            <a:br>
              <a:rPr b="1" lang="en-US" sz="2700"/>
            </a:br>
            <a:br>
              <a:rPr b="1" lang="en-US" sz="2700"/>
            </a:br>
            <a:r>
              <a:rPr b="1" lang="en-US" sz="2700"/>
              <a:t>Cultivate Tech, Develop Farming 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 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Team Naamcheen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Arjun Bakshi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4"/>
              </a:rPr>
              <a:t>Disha Varshney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5"/>
              </a:rPr>
              <a:t>Sachin Singla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62" y="2290936"/>
            <a:ext cx="1239654" cy="1870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5"/>
          <p:cNvCxnSpPr>
            <a:stCxn id="239" idx="3"/>
            <a:endCxn id="241" idx="1"/>
          </p:cNvCxnSpPr>
          <p:nvPr/>
        </p:nvCxnSpPr>
        <p:spPr>
          <a:xfrm flipH="1" rot="10800000">
            <a:off x="1486517" y="3177034"/>
            <a:ext cx="1216200" cy="49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2" name="Google Shape;242;p35"/>
          <p:cNvCxnSpPr>
            <a:stCxn id="243" idx="3"/>
          </p:cNvCxnSpPr>
          <p:nvPr/>
        </p:nvCxnSpPr>
        <p:spPr>
          <a:xfrm flipH="1" rot="10800000">
            <a:off x="3913064" y="3314771"/>
            <a:ext cx="1119300" cy="2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44" name="Google Shape;244;p35"/>
          <p:cNvGrpSpPr/>
          <p:nvPr/>
        </p:nvGrpSpPr>
        <p:grpSpPr>
          <a:xfrm>
            <a:off x="2702660" y="2566553"/>
            <a:ext cx="1210404" cy="1501236"/>
            <a:chOff x="4065142" y="450606"/>
            <a:chExt cx="1823722" cy="1498988"/>
          </a:xfrm>
        </p:grpSpPr>
        <p:pic>
          <p:nvPicPr>
            <p:cNvPr id="241" name="Google Shape;24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65142" y="567884"/>
              <a:ext cx="984375" cy="98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89876" y="450606"/>
              <a:ext cx="1498988" cy="1498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35"/>
          <p:cNvSpPr/>
          <p:nvPr/>
        </p:nvSpPr>
        <p:spPr>
          <a:xfrm>
            <a:off x="626300" y="4194866"/>
            <a:ext cx="8601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User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4912390" y="4131483"/>
            <a:ext cx="1708800" cy="73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Uploads the photo 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to</a:t>
            </a:r>
            <a:r>
              <a:rPr lang="en-US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platform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35"/>
          <p:cNvSpPr/>
          <p:nvPr/>
        </p:nvSpPr>
        <p:spPr>
          <a:xfrm>
            <a:off x="2673676" y="4228596"/>
            <a:ext cx="1463400" cy="73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Clicks a photo with a camera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62" y="2230436"/>
            <a:ext cx="1239654" cy="187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9191" y="2424894"/>
            <a:ext cx="1012142" cy="1527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5"/>
          <p:cNvCxnSpPr/>
          <p:nvPr/>
        </p:nvCxnSpPr>
        <p:spPr>
          <a:xfrm flipH="1" rot="10800000">
            <a:off x="6275127" y="3305331"/>
            <a:ext cx="913200" cy="23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1" name="Google Shape;25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22127" y="2488021"/>
            <a:ext cx="1401037" cy="1401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/>
          <p:nvPr/>
        </p:nvSpPr>
        <p:spPr>
          <a:xfrm>
            <a:off x="6962975" y="4296367"/>
            <a:ext cx="1991400" cy="1140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Platform calculates the quality and predicts a price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Icon of gears. " id="257" name="Google Shape;257;p36"/>
          <p:cNvGrpSpPr/>
          <p:nvPr/>
        </p:nvGrpSpPr>
        <p:grpSpPr>
          <a:xfrm>
            <a:off x="-485390" y="4482821"/>
            <a:ext cx="257878" cy="257878"/>
            <a:chOff x="7613650" y="1387475"/>
            <a:chExt cx="284163" cy="284163"/>
          </a:xfrm>
        </p:grpSpPr>
        <p:sp>
          <p:nvSpPr>
            <p:cNvPr id="258" name="Google Shape;258;p36"/>
            <p:cNvSpPr/>
            <p:nvPr/>
          </p:nvSpPr>
          <p:spPr>
            <a:xfrm>
              <a:off x="7613650" y="1471613"/>
              <a:ext cx="200025" cy="200025"/>
            </a:xfrm>
            <a:custGeom>
              <a:rect b="b" l="l" r="r" t="t"/>
              <a:pathLst>
                <a:path extrusionOk="0" h="629" w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7781925" y="1387475"/>
              <a:ext cx="115888" cy="117475"/>
            </a:xfrm>
            <a:custGeom>
              <a:rect b="b" l="l" r="r" t="t"/>
              <a:pathLst>
                <a:path extrusionOk="0" h="369" w="362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Icon of box and whisker chart. " id="260" name="Google Shape;260;p36"/>
          <p:cNvSpPr/>
          <p:nvPr/>
        </p:nvSpPr>
        <p:spPr>
          <a:xfrm>
            <a:off x="-623436" y="4245141"/>
            <a:ext cx="259320" cy="259318"/>
          </a:xfrm>
          <a:custGeom>
            <a:rect b="b" l="l" r="r" t="t"/>
            <a:pathLst>
              <a:path extrusionOk="0" h="898" w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67" y="1521087"/>
            <a:ext cx="1059788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7929" y="3850960"/>
            <a:ext cx="1059140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703" y="2534782"/>
            <a:ext cx="1235662" cy="1800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6"/>
          <p:cNvCxnSpPr>
            <a:stCxn id="263" idx="3"/>
            <a:endCxn id="261" idx="1"/>
          </p:cNvCxnSpPr>
          <p:nvPr/>
        </p:nvCxnSpPr>
        <p:spPr>
          <a:xfrm flipH="1" rot="10800000">
            <a:off x="2026365" y="2292495"/>
            <a:ext cx="1680600" cy="1142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65" name="Google Shape;265;p36"/>
          <p:cNvCxnSpPr>
            <a:stCxn id="263" idx="3"/>
            <a:endCxn id="262" idx="1"/>
          </p:cNvCxnSpPr>
          <p:nvPr/>
        </p:nvCxnSpPr>
        <p:spPr>
          <a:xfrm>
            <a:off x="2026365" y="3434895"/>
            <a:ext cx="1681500" cy="1187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66" name="Google Shape;266;p36"/>
          <p:cNvSpPr txBox="1"/>
          <p:nvPr/>
        </p:nvSpPr>
        <p:spPr>
          <a:xfrm>
            <a:off x="908385" y="5002742"/>
            <a:ext cx="141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Image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Wheat Seeds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5355481" y="3839240"/>
            <a:ext cx="324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Image with bounding boxes on each grain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5120116" y="2307413"/>
            <a:ext cx="387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Masked Image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accurately it is able to segment the grains 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6197377" y="4417920"/>
            <a:ext cx="384000" cy="4941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7221627" y="4418765"/>
            <a:ext cx="386700" cy="4944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5918044" y="4923312"/>
            <a:ext cx="942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Grain</a:t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 rotWithShape="1">
          <a:blip r:embed="rId6">
            <a:alphaModFix/>
          </a:blip>
          <a:srcRect b="-794" l="0" r="21371" t="94443"/>
          <a:stretch/>
        </p:blipFill>
        <p:spPr>
          <a:xfrm>
            <a:off x="5486235" y="5231738"/>
            <a:ext cx="3302007" cy="38852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6943667" y="4923399"/>
            <a:ext cx="11481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Good Grain</a:t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3652466" y="5597043"/>
            <a:ext cx="1412100" cy="450300"/>
          </a:xfrm>
          <a:prstGeom prst="ellipse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36"/>
          <p:cNvCxnSpPr>
            <a:stCxn id="274" idx="6"/>
            <a:endCxn id="272" idx="1"/>
          </p:cNvCxnSpPr>
          <p:nvPr/>
        </p:nvCxnSpPr>
        <p:spPr>
          <a:xfrm flipH="1" rot="10800000">
            <a:off x="5064566" y="5425893"/>
            <a:ext cx="421800" cy="39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" name="Google Shape;276;p36"/>
          <p:cNvCxnSpPr>
            <a:stCxn id="274" idx="2"/>
            <a:endCxn id="272" idx="1"/>
          </p:cNvCxnSpPr>
          <p:nvPr/>
        </p:nvCxnSpPr>
        <p:spPr>
          <a:xfrm flipH="1" rot="10800000">
            <a:off x="3652466" y="5425893"/>
            <a:ext cx="1833900" cy="39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729450" y="978600"/>
            <a:ext cx="7688400" cy="5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ML model </a:t>
            </a:r>
            <a:r>
              <a:rPr lang="en-US" sz="4800"/>
              <a:t>Demo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729450" y="826200"/>
            <a:ext cx="63261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ML Model</a:t>
            </a:r>
            <a:endParaRPr sz="4800"/>
          </a:p>
        </p:txBody>
      </p:sp>
      <p:sp>
        <p:nvSpPr>
          <p:cNvPr id="287" name="Google Shape;287;p38"/>
          <p:cNvSpPr txBox="1"/>
          <p:nvPr>
            <p:ph type="title"/>
          </p:nvPr>
        </p:nvSpPr>
        <p:spPr>
          <a:xfrm>
            <a:off x="653250" y="2045400"/>
            <a:ext cx="7686300" cy="28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Recent research papers: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Springer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Codon Publications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Elsevier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729450" y="826200"/>
            <a:ext cx="63261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Future Parameters:</a:t>
            </a:r>
            <a:endParaRPr sz="4800"/>
          </a:p>
        </p:txBody>
      </p:sp>
      <p:sp>
        <p:nvSpPr>
          <p:cNvPr id="293" name="Google Shape;293;p39"/>
          <p:cNvSpPr txBox="1"/>
          <p:nvPr>
            <p:ph type="title"/>
          </p:nvPr>
        </p:nvSpPr>
        <p:spPr>
          <a:xfrm>
            <a:off x="881850" y="2121600"/>
            <a:ext cx="6218700" cy="28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Moisture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Soil quality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Fertilizers input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729450" y="1359600"/>
            <a:ext cx="6552000" cy="26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GenAI powered platform experience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800"/>
            <a:ext cx="8839204" cy="445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0"/>
            <a:ext cx="8839204" cy="468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8839204" cy="460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4"/>
          <p:cNvPicPr preferRelativeResize="0"/>
          <p:nvPr/>
        </p:nvPicPr>
        <p:blipFill rotWithShape="1">
          <a:blip r:embed="rId3">
            <a:alphaModFix/>
          </a:blip>
          <a:srcRect b="10126" l="8328" r="10732" t="5485"/>
          <a:stretch/>
        </p:blipFill>
        <p:spPr>
          <a:xfrm>
            <a:off x="584200" y="403575"/>
            <a:ext cx="8072151" cy="568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729450" y="896467"/>
            <a:ext cx="7688700" cy="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 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729450" y="2095578"/>
            <a:ext cx="7688700" cy="4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Who- Procurement Agent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/>
              <a:t>What- Affordable and quick solution to determine ‘Wheat Grain’ produce quality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/>
              <a:t>Why- Eradicating Corruption, developing Reliable solution and invite the user to perform Random Sampling either to Validate or Suggest changes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/>
              <a:t>How- Tech enabled and operationally well-functioned generation of Quality Test Score for ‘Wheat Grain’ and taking User’s Feedback to Reinforcement Model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/>
              <a:t>When: The user plans to procure wheat grain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729450" y="978600"/>
            <a:ext cx="7688400" cy="5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Naamcheen App</a:t>
            </a:r>
            <a:r>
              <a:rPr lang="en-US" sz="4800"/>
              <a:t> Demo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Snapshots added in code folder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729450" y="2012200"/>
            <a:ext cx="76887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idea is NOT to REPLACE, but to COLLABORATE</a:t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325" y="3902417"/>
            <a:ext cx="2054099" cy="15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999" y="4051483"/>
            <a:ext cx="23812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1600"/>
            <a:ext cx="5733450" cy="675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729450" y="978600"/>
            <a:ext cx="7688400" cy="5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Thanks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729450" y="896467"/>
            <a:ext cx="7688700" cy="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 Research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729450" y="1943175"/>
            <a:ext cx="7977000" cy="4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</a:rPr>
              <a:t>TAM = Total Wheat grain cultivated in Fy 22-23 X MSP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</a:rPr>
              <a:t>= 1170 Lakh Tonnes X ₹2125/ Quintal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</a:rPr>
              <a:t>= ₹24,86,25,000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</a:rPr>
              <a:t>SAM =  Total Wheat grain cultivated in Fy 22-23 X MSP X Indian Milling Companies 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</a:rPr>
              <a:t>= 1170 Lakh Tonnes X ₹2125/ Quintal X 0.8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</a:rPr>
              <a:t>= ₹19,89,00,000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</a:rPr>
              <a:t>TG = Total Wheat grain cultivated in Fy 22-23 X MSP X Indian Milling Companies X Smartphone penetration among Indian Milling Companies owners with smartphones X Internet with at least 4G connection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22222"/>
                </a:solidFill>
              </a:rPr>
              <a:t>= 1170 Lakh Tonnes X ₹2125/ Quintal X 0.8 X 0.6 X 0.7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400">
                <a:solidFill>
                  <a:srgbClr val="222222"/>
                </a:solidFill>
              </a:rPr>
              <a:t>= ₹8,35,38,000</a:t>
            </a:r>
            <a:endParaRPr sz="14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0" l="0" r="0" t="21636"/>
          <a:stretch/>
        </p:blipFill>
        <p:spPr>
          <a:xfrm>
            <a:off x="228600" y="1995717"/>
            <a:ext cx="8534400" cy="21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4294967295" type="title"/>
          </p:nvPr>
        </p:nvSpPr>
        <p:spPr>
          <a:xfrm>
            <a:off x="2419975" y="4258025"/>
            <a:ext cx="2742000" cy="15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ITC - 2 mT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Parle - 1.5 mT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Britannia - 1 mT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7" name="Google Shape;207;p29"/>
          <p:cNvSpPr txBox="1"/>
          <p:nvPr>
            <p:ph idx="4294967295" type="title"/>
          </p:nvPr>
        </p:nvSpPr>
        <p:spPr>
          <a:xfrm>
            <a:off x="729450" y="972667"/>
            <a:ext cx="7688700" cy="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Players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1186650" y="1893000"/>
            <a:ext cx="6969600" cy="23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/>
              <a:t>114,000,000,000</a:t>
            </a:r>
            <a:endParaRPr sz="6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805650" y="292800"/>
            <a:ext cx="6913200" cy="14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/>
              <a:t>Why Wheat?</a:t>
            </a:r>
            <a:endParaRPr sz="6500"/>
          </a:p>
        </p:txBody>
      </p:sp>
      <p:sp>
        <p:nvSpPr>
          <p:cNvPr id="218" name="Google Shape;218;p31"/>
          <p:cNvSpPr txBox="1"/>
          <p:nvPr>
            <p:ph type="title"/>
          </p:nvPr>
        </p:nvSpPr>
        <p:spPr>
          <a:xfrm>
            <a:off x="729450" y="1664400"/>
            <a:ext cx="7892400" cy="3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Since its domestication around 10,000 years ago, wheat has played a crucial role in global food security. Wheat now supplies a fifth of food calories and protein to the world’s population. It is the most widely cultivated crop in the world, cultivated on 217 million ha land annually.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33400"/>
            <a:ext cx="8856125" cy="5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729450" y="292800"/>
            <a:ext cx="76884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Top Players</a:t>
            </a:r>
            <a:endParaRPr sz="4800"/>
          </a:p>
        </p:txBody>
      </p:sp>
      <p:sp>
        <p:nvSpPr>
          <p:cNvPr id="229" name="Google Shape;229;p33"/>
          <p:cNvSpPr txBox="1"/>
          <p:nvPr>
            <p:ph type="title"/>
          </p:nvPr>
        </p:nvSpPr>
        <p:spPr>
          <a:xfrm>
            <a:off x="881850" y="1359600"/>
            <a:ext cx="7688400" cy="4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Adani Wilmar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Hindustan Unilever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LT Foods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KRBL Limited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Misthan Foods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GRM Overseas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Chaman Lal Setia Exports Ltd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Britannia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729450" y="1152400"/>
            <a:ext cx="8005200" cy="32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We have built a platform </a:t>
            </a:r>
            <a:r>
              <a:rPr lang="en-US" sz="4800"/>
              <a:t>assisting procurement</a:t>
            </a:r>
            <a:r>
              <a:rPr lang="en-US" sz="4800"/>
              <a:t> agent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